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Montserrat"/>
      <p:regular r:id="rId19"/>
      <p:bold r:id="rId20"/>
      <p:italic r:id="rId21"/>
      <p:boldItalic r:id="rId22"/>
    </p:embeddedFont>
    <p:embeddedFont>
      <p:font typeface="Lato"/>
      <p:regular r:id="rId23"/>
      <p:bold r:id="rId24"/>
      <p:italic r:id="rId25"/>
      <p:boldItalic r:id="rId26"/>
    </p:embeddedFont>
    <p:embeddedFont>
      <p:font typeface="Average"/>
      <p:regular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.fntdata"/><Relationship Id="rId22" Type="http://schemas.openxmlformats.org/officeDocument/2006/relationships/font" Target="fonts/Montserrat-boldItalic.fntdata"/><Relationship Id="rId21" Type="http://schemas.openxmlformats.org/officeDocument/2006/relationships/font" Target="fonts/Montserrat-italic.fntdata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27" Type="http://schemas.openxmlformats.org/officeDocument/2006/relationships/font" Target="fonts/Average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Montserrat-regular.fntdata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e92412f0df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e92412f0df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- Fatorial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- Factorial is the productive of all positive integers natural numbers. This is made multiplying a number immediately for your predecessor.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e92412f0df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e92412f0df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e92412f0df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e92412f0df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e92412f0df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e92412f0df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e92412f0df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e92412f0df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e92412f0df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e92412f0df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e92412f0df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e92412f0df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e6e59e65be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e6e59e65be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www.digite.com/agile/test-driven-development-tdd/" TargetMode="External"/><Relationship Id="rId4" Type="http://schemas.openxmlformats.org/officeDocument/2006/relationships/hyperlink" Target="https://coodesh.com/blog/pessoas-candidatas/metodologias/tdd-e-seu-significado-por-que-ele-ajuda-a-aumentar-a-sua-produtividade/" TargetMode="External"/><Relationship Id="rId5" Type="http://schemas.openxmlformats.org/officeDocument/2006/relationships/hyperlink" Target="https://tdd.caelum.com.br/" TargetMode="External"/><Relationship Id="rId6" Type="http://schemas.openxmlformats.org/officeDocument/2006/relationships/hyperlink" Target="https://marsner.com/blog/why-test-driven-development-tdd/" TargetMode="External"/><Relationship Id="rId7" Type="http://schemas.openxmlformats.org/officeDocument/2006/relationships/hyperlink" Target="https://ieeexplore.ieee.org/abstract/document/1617340" TargetMode="External"/><Relationship Id="rId8" Type="http://schemas.openxmlformats.org/officeDocument/2006/relationships/hyperlink" Target="https://ieeexplore.ieee.org/abstract/document/4455636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45800" y="1543375"/>
            <a:ext cx="5269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TDD</a:t>
            </a:r>
            <a:br>
              <a:rPr lang="en-GB"/>
            </a:br>
            <a:r>
              <a:rPr lang="en-GB"/>
              <a:t>Test-Driven</a:t>
            </a:r>
            <a:r>
              <a:rPr lang="en-GB"/>
              <a:t> Development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With Python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26"/>
          <p:cNvSpPr txBox="1"/>
          <p:nvPr>
            <p:ph type="title"/>
          </p:nvPr>
        </p:nvSpPr>
        <p:spPr>
          <a:xfrm>
            <a:off x="1297500" y="393750"/>
            <a:ext cx="71886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/>
              <a:t>Hands On</a:t>
            </a:r>
            <a:endParaRPr sz="2300"/>
          </a:p>
        </p:txBody>
      </p:sp>
      <p:pic>
        <p:nvPicPr>
          <p:cNvPr id="329" name="Google Shape;32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0113" y="1361475"/>
            <a:ext cx="6470676" cy="3045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7"/>
          <p:cNvSpPr txBox="1"/>
          <p:nvPr>
            <p:ph type="title"/>
          </p:nvPr>
        </p:nvSpPr>
        <p:spPr>
          <a:xfrm>
            <a:off x="1297500" y="393750"/>
            <a:ext cx="71886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/>
              <a:t>Recommendations</a:t>
            </a:r>
            <a:endParaRPr sz="2300"/>
          </a:p>
        </p:txBody>
      </p:sp>
      <p:pic>
        <p:nvPicPr>
          <p:cNvPr id="335" name="Google Shape;33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60250"/>
            <a:ext cx="1281939" cy="1607250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p27"/>
          <p:cNvSpPr txBox="1"/>
          <p:nvPr/>
        </p:nvSpPr>
        <p:spPr>
          <a:xfrm>
            <a:off x="1516925" y="1460250"/>
            <a:ext cx="32385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Test-Driven Development: By Example</a:t>
            </a:r>
            <a:b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</a:br>
            <a:b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-GB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by Kent Beck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37" name="Google Shape;337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8175" y="3280600"/>
            <a:ext cx="1230400" cy="1607250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p27"/>
          <p:cNvSpPr txBox="1"/>
          <p:nvPr/>
        </p:nvSpPr>
        <p:spPr>
          <a:xfrm>
            <a:off x="1499225" y="3191200"/>
            <a:ext cx="32739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Growing Object-Oriented Software, Guided by Tests </a:t>
            </a:r>
            <a:b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</a:br>
            <a:b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-GB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by Steve Freeman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39" name="Google Shape;339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90825" y="1460250"/>
            <a:ext cx="1281950" cy="1695682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p27"/>
          <p:cNvSpPr txBox="1"/>
          <p:nvPr/>
        </p:nvSpPr>
        <p:spPr>
          <a:xfrm>
            <a:off x="6108175" y="1460250"/>
            <a:ext cx="30357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Working Effectively with Legacy Code</a:t>
            </a:r>
            <a:b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</a:br>
            <a:b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-GB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by </a:t>
            </a:r>
            <a:r>
              <a:rPr lang="en-GB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Robert C. Martin (Uncle Bob)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ransition spd="med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28"/>
          <p:cNvSpPr txBox="1"/>
          <p:nvPr>
            <p:ph type="title"/>
          </p:nvPr>
        </p:nvSpPr>
        <p:spPr>
          <a:xfrm>
            <a:off x="1297500" y="393750"/>
            <a:ext cx="71886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/>
              <a:t>References</a:t>
            </a:r>
            <a:endParaRPr sz="2300"/>
          </a:p>
        </p:txBody>
      </p:sp>
      <p:sp>
        <p:nvSpPr>
          <p:cNvPr id="346" name="Google Shape;346;p28"/>
          <p:cNvSpPr txBox="1"/>
          <p:nvPr>
            <p:ph idx="1" type="body"/>
          </p:nvPr>
        </p:nvSpPr>
        <p:spPr>
          <a:xfrm>
            <a:off x="1297500" y="105250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 u="sng">
                <a:solidFill>
                  <a:schemeClr val="hlink"/>
                </a:solidFill>
                <a:hlinkClick r:id="rId3"/>
              </a:rPr>
              <a:t>https://www.digite.com/agile/test-driven-development-tdd/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 u="sng">
                <a:solidFill>
                  <a:schemeClr val="hlink"/>
                </a:solidFill>
                <a:hlinkClick r:id="rId4"/>
              </a:rPr>
              <a:t>https://coodesh.com/blog/pessoas-candidatas/metodologias/tdd-e-seu-significado-por-que-ele-ajuda-a-aumentar-a-sua-produtividade/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 u="sng">
                <a:solidFill>
                  <a:schemeClr val="hlink"/>
                </a:solidFill>
                <a:hlinkClick r:id="rId5"/>
              </a:rPr>
              <a:t>https://tdd.caelum.com.br/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 u="sng">
                <a:solidFill>
                  <a:schemeClr val="hlink"/>
                </a:solidFill>
                <a:hlinkClick r:id="rId6"/>
              </a:rPr>
              <a:t>https://marsner.com/blog/why-test-driven-development-tdd/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 u="sng">
                <a:solidFill>
                  <a:schemeClr val="hlink"/>
                </a:solidFill>
                <a:hlinkClick r:id="rId7"/>
              </a:rPr>
              <a:t>https://ieeexplore.ieee.org/abstract/document/1617340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 u="sng">
                <a:solidFill>
                  <a:schemeClr val="hlink"/>
                </a:solidFill>
                <a:hlinkClick r:id="rId8"/>
              </a:rPr>
              <a:t>https://ieeexplore.ieee.org/abstract/document/4455636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med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29"/>
          <p:cNvSpPr txBox="1"/>
          <p:nvPr>
            <p:ph type="title"/>
          </p:nvPr>
        </p:nvSpPr>
        <p:spPr>
          <a:xfrm>
            <a:off x="2622150" y="962050"/>
            <a:ext cx="37254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urier New"/>
                <a:ea typeface="Courier New"/>
                <a:cs typeface="Courier New"/>
                <a:sym typeface="Courier New"/>
              </a:rPr>
              <a:t>print(“Thank you!”)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352" name="Google Shape;35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16680" y="2011175"/>
            <a:ext cx="4811725" cy="271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TOC</a:t>
            </a:r>
            <a:endParaRPr b="1"/>
          </a:p>
        </p:txBody>
      </p:sp>
      <p:sp>
        <p:nvSpPr>
          <p:cNvPr id="235" name="Google Shape;235;p18"/>
          <p:cNvSpPr txBox="1"/>
          <p:nvPr/>
        </p:nvSpPr>
        <p:spPr>
          <a:xfrm>
            <a:off x="2037101" y="1936400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Overview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2037101" y="2261901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Benefits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2037101" y="2587401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Tests later</a:t>
            </a: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 vs TDD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2037101" y="2912902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How TDD works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9" name="Google Shape;239;p18"/>
          <p:cNvSpPr txBox="1"/>
          <p:nvPr/>
        </p:nvSpPr>
        <p:spPr>
          <a:xfrm>
            <a:off x="2065326" y="3559452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Hands on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0" name="Google Shape;240;p18"/>
          <p:cNvSpPr txBox="1"/>
          <p:nvPr/>
        </p:nvSpPr>
        <p:spPr>
          <a:xfrm>
            <a:off x="2051193" y="3238388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TDD is productive?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1" name="Google Shape;241;p18"/>
          <p:cNvSpPr txBox="1"/>
          <p:nvPr/>
        </p:nvSpPr>
        <p:spPr>
          <a:xfrm>
            <a:off x="2051201" y="3889400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Recommendations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2" name="Google Shape;242;p18"/>
          <p:cNvSpPr txBox="1"/>
          <p:nvPr/>
        </p:nvSpPr>
        <p:spPr>
          <a:xfrm>
            <a:off x="2037098" y="4214900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References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/>
          </a:p>
        </p:txBody>
      </p:sp>
      <p:sp>
        <p:nvSpPr>
          <p:cNvPr id="248" name="Google Shape;248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/>
              <a:t>“</a:t>
            </a:r>
            <a:r>
              <a:rPr i="1" lang="en-GB"/>
              <a:t>Test-Driven</a:t>
            </a:r>
            <a:r>
              <a:rPr i="1" lang="en-GB"/>
              <a:t> Development is a process in which you write the test before you write the code. And when all tests are passing, you clean your kitchen: you make the code better.”¹</a:t>
            </a:r>
            <a:endParaRPr i="1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TDD was discovery in 2003 by Kent Beck, that also is one of eXtreme Programming (XP) creator.</a:t>
            </a:r>
            <a:br>
              <a:rPr lang="en-GB"/>
            </a:br>
            <a:br>
              <a:rPr lang="en-GB"/>
            </a:br>
            <a:r>
              <a:rPr lang="en-GB"/>
              <a:t>The premise behind test-driven development, according to Kent Beck, is that all code should be tested and refactored continually.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End-to-End</a:t>
            </a:r>
            <a:r>
              <a:rPr lang="en-GB"/>
              <a:t>, Integration and unit testing are the core of continuous delivery.</a:t>
            </a:r>
            <a:endParaRPr/>
          </a:p>
        </p:txBody>
      </p:sp>
      <p:sp>
        <p:nvSpPr>
          <p:cNvPr id="249" name="Google Shape;249;p19"/>
          <p:cNvSpPr txBox="1"/>
          <p:nvPr>
            <p:ph idx="1" type="body"/>
          </p:nvPr>
        </p:nvSpPr>
        <p:spPr>
          <a:xfrm>
            <a:off x="0" y="4933200"/>
            <a:ext cx="7038900" cy="21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700"/>
              <a:t>1 -  https://www.digite.com/agile/test-driven-development-tdd/</a:t>
            </a:r>
            <a:endParaRPr i="1" sz="7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7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0"/>
          <p:cNvSpPr txBox="1"/>
          <p:nvPr>
            <p:ph type="title"/>
          </p:nvPr>
        </p:nvSpPr>
        <p:spPr>
          <a:xfrm>
            <a:off x="1297500" y="393750"/>
            <a:ext cx="71886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/>
              <a:t>Test-Driven Development Is Not About Testing¹</a:t>
            </a:r>
            <a:endParaRPr sz="2300"/>
          </a:p>
        </p:txBody>
      </p:sp>
      <p:sp>
        <p:nvSpPr>
          <p:cNvPr id="255" name="Google Shape;255;p20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6" name="Google Shape;256;p20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You’re creating documentation, living, breathing, never out-of-date specifications (i.e. documentation).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7" name="Google Shape;257;p20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8" name="Google Shape;258;p20"/>
          <p:cNvSpPr txBox="1"/>
          <p:nvPr>
            <p:ph idx="1" type="body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You’re (re-)designing your code to make and keep it easily testable, that makes it clean, uncomplicated, and easy to understand and change.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9" name="Google Shape;259;p20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0" name="Google Shape;260;p20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You’re creating a safety net to make changes with confidence.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1" name="Google Shape;261;p20"/>
          <p:cNvSpPr txBox="1"/>
          <p:nvPr>
            <p:ph idx="1" type="body"/>
          </p:nvPr>
        </p:nvSpPr>
        <p:spPr>
          <a:xfrm>
            <a:off x="1418975" y="887000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The point is that by writing tests first and striving to keep them easy to write, you’re doing three important things.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2" name="Google Shape;262;p20"/>
          <p:cNvSpPr txBox="1"/>
          <p:nvPr>
            <p:ph idx="1" type="body"/>
          </p:nvPr>
        </p:nvSpPr>
        <p:spPr>
          <a:xfrm>
            <a:off x="0" y="4933200"/>
            <a:ext cx="7038900" cy="21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700"/>
              <a:t>1 - </a:t>
            </a:r>
            <a:r>
              <a:rPr i="1" lang="en-GB" sz="700"/>
              <a:t>https://www.digite.com/agile/test-driven-development-tdd/</a:t>
            </a:r>
            <a:endParaRPr i="1" sz="7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7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1"/>
          <p:cNvSpPr txBox="1"/>
          <p:nvPr>
            <p:ph type="title"/>
          </p:nvPr>
        </p:nvSpPr>
        <p:spPr>
          <a:xfrm>
            <a:off x="1297500" y="393750"/>
            <a:ext cx="71886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/>
              <a:t>Tests later vs TDD</a:t>
            </a:r>
            <a:endParaRPr sz="2300"/>
          </a:p>
        </p:txBody>
      </p:sp>
      <p:sp>
        <p:nvSpPr>
          <p:cNvPr id="268" name="Google Shape;268;p21"/>
          <p:cNvSpPr txBox="1"/>
          <p:nvPr>
            <p:ph idx="1" type="body"/>
          </p:nvPr>
        </p:nvSpPr>
        <p:spPr>
          <a:xfrm>
            <a:off x="1418975" y="887000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The main responsible for the code quality is not the TDD itself, but the automated tests generated by the technique. </a:t>
            </a:r>
            <a:br>
              <a:rPr lang="en-GB">
                <a:solidFill>
                  <a:srgbClr val="FFFFFF"/>
                </a:solidFill>
              </a:rPr>
            </a:br>
            <a:r>
              <a:rPr lang="en-GB">
                <a:solidFill>
                  <a:srgbClr val="FFFFFF"/>
                </a:solidFill>
              </a:rPr>
              <a:t>So, what's the difference between creating tests later or using TDD?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9" name="Google Shape;269;p21"/>
          <p:cNvSpPr txBox="1"/>
          <p:nvPr/>
        </p:nvSpPr>
        <p:spPr>
          <a:xfrm>
            <a:off x="1418975" y="1660525"/>
            <a:ext cx="40362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FEEDBACK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270" name="Google Shape;270;p21"/>
          <p:cNvGrpSpPr/>
          <p:nvPr/>
        </p:nvGrpSpPr>
        <p:grpSpPr>
          <a:xfrm>
            <a:off x="2356000" y="2228325"/>
            <a:ext cx="4431975" cy="1371700"/>
            <a:chOff x="2356000" y="2228325"/>
            <a:chExt cx="4431975" cy="1371700"/>
          </a:xfrm>
        </p:grpSpPr>
        <p:sp>
          <p:nvSpPr>
            <p:cNvPr id="271" name="Google Shape;271;p21"/>
            <p:cNvSpPr/>
            <p:nvPr/>
          </p:nvSpPr>
          <p:spPr>
            <a:xfrm>
              <a:off x="2358550" y="3084925"/>
              <a:ext cx="1008900" cy="5151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code</a:t>
              </a:r>
              <a:endParaRPr/>
            </a:p>
          </p:txBody>
        </p:sp>
        <p:sp>
          <p:nvSpPr>
            <p:cNvPr id="272" name="Google Shape;272;p21"/>
            <p:cNvSpPr/>
            <p:nvPr/>
          </p:nvSpPr>
          <p:spPr>
            <a:xfrm>
              <a:off x="2358550" y="3084925"/>
              <a:ext cx="235200" cy="515100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600"/>
                <a:t>Test</a:t>
              </a:r>
              <a:endParaRPr sz="600"/>
            </a:p>
          </p:txBody>
        </p:sp>
        <p:cxnSp>
          <p:nvCxnSpPr>
            <p:cNvPr id="273" name="Google Shape;273;p21"/>
            <p:cNvCxnSpPr/>
            <p:nvPr/>
          </p:nvCxnSpPr>
          <p:spPr>
            <a:xfrm>
              <a:off x="2458950" y="2678075"/>
              <a:ext cx="0" cy="357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274" name="Google Shape;274;p21"/>
            <p:cNvCxnSpPr/>
            <p:nvPr/>
          </p:nvCxnSpPr>
          <p:spPr>
            <a:xfrm>
              <a:off x="3620425" y="2678075"/>
              <a:ext cx="0" cy="357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275" name="Google Shape;275;p21"/>
            <p:cNvCxnSpPr/>
            <p:nvPr/>
          </p:nvCxnSpPr>
          <p:spPr>
            <a:xfrm>
              <a:off x="4767875" y="2678075"/>
              <a:ext cx="0" cy="357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276" name="Google Shape;276;p21"/>
            <p:cNvCxnSpPr/>
            <p:nvPr/>
          </p:nvCxnSpPr>
          <p:spPr>
            <a:xfrm>
              <a:off x="5866275" y="2678075"/>
              <a:ext cx="0" cy="357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277" name="Google Shape;277;p21"/>
            <p:cNvSpPr txBox="1"/>
            <p:nvPr/>
          </p:nvSpPr>
          <p:spPr>
            <a:xfrm>
              <a:off x="2356000" y="2228325"/>
              <a:ext cx="4431900" cy="400200"/>
            </a:xfrm>
            <a:prstGeom prst="rect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Code feedback with TDD</a:t>
              </a:r>
              <a:endPara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78" name="Google Shape;278;p21"/>
            <p:cNvSpPr/>
            <p:nvPr/>
          </p:nvSpPr>
          <p:spPr>
            <a:xfrm>
              <a:off x="3498725" y="3084925"/>
              <a:ext cx="1008900" cy="5151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code</a:t>
              </a:r>
              <a:endParaRPr/>
            </a:p>
          </p:txBody>
        </p:sp>
        <p:sp>
          <p:nvSpPr>
            <p:cNvPr id="279" name="Google Shape;279;p21"/>
            <p:cNvSpPr/>
            <p:nvPr/>
          </p:nvSpPr>
          <p:spPr>
            <a:xfrm>
              <a:off x="3498725" y="3084925"/>
              <a:ext cx="235200" cy="515100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600"/>
                <a:t>Test</a:t>
              </a:r>
              <a:endParaRPr sz="600"/>
            </a:p>
          </p:txBody>
        </p:sp>
        <p:sp>
          <p:nvSpPr>
            <p:cNvPr id="280" name="Google Shape;280;p21"/>
            <p:cNvSpPr/>
            <p:nvPr/>
          </p:nvSpPr>
          <p:spPr>
            <a:xfrm>
              <a:off x="4638900" y="3084925"/>
              <a:ext cx="1008900" cy="5151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code</a:t>
              </a:r>
              <a:endParaRPr/>
            </a:p>
          </p:txBody>
        </p:sp>
        <p:sp>
          <p:nvSpPr>
            <p:cNvPr id="281" name="Google Shape;281;p21"/>
            <p:cNvSpPr/>
            <p:nvPr/>
          </p:nvSpPr>
          <p:spPr>
            <a:xfrm>
              <a:off x="4638900" y="3084925"/>
              <a:ext cx="235200" cy="515100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600"/>
                <a:t>Test</a:t>
              </a:r>
              <a:endParaRPr sz="600"/>
            </a:p>
          </p:txBody>
        </p:sp>
        <p:sp>
          <p:nvSpPr>
            <p:cNvPr id="282" name="Google Shape;282;p21"/>
            <p:cNvSpPr/>
            <p:nvPr/>
          </p:nvSpPr>
          <p:spPr>
            <a:xfrm>
              <a:off x="5779075" y="3084925"/>
              <a:ext cx="1008900" cy="5151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code</a:t>
              </a:r>
              <a:endParaRPr/>
            </a:p>
          </p:txBody>
        </p:sp>
        <p:sp>
          <p:nvSpPr>
            <p:cNvPr id="283" name="Google Shape;283;p21"/>
            <p:cNvSpPr/>
            <p:nvPr/>
          </p:nvSpPr>
          <p:spPr>
            <a:xfrm>
              <a:off x="5779075" y="3084925"/>
              <a:ext cx="235200" cy="515100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600"/>
                <a:t>Test</a:t>
              </a:r>
              <a:endParaRPr sz="600"/>
            </a:p>
          </p:txBody>
        </p:sp>
      </p:grpSp>
      <p:grpSp>
        <p:nvGrpSpPr>
          <p:cNvPr id="284" name="Google Shape;284;p21"/>
          <p:cNvGrpSpPr/>
          <p:nvPr/>
        </p:nvGrpSpPr>
        <p:grpSpPr>
          <a:xfrm>
            <a:off x="1718988" y="4037150"/>
            <a:ext cx="7241538" cy="998450"/>
            <a:chOff x="1718988" y="4037150"/>
            <a:chExt cx="7241538" cy="998450"/>
          </a:xfrm>
        </p:grpSpPr>
        <p:sp>
          <p:nvSpPr>
            <p:cNvPr id="285" name="Google Shape;285;p21"/>
            <p:cNvSpPr/>
            <p:nvPr/>
          </p:nvSpPr>
          <p:spPr>
            <a:xfrm>
              <a:off x="1718988" y="4520500"/>
              <a:ext cx="1008900" cy="5151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code</a:t>
              </a:r>
              <a:endParaRPr/>
            </a:p>
          </p:txBody>
        </p:sp>
        <p:sp>
          <p:nvSpPr>
            <p:cNvPr id="286" name="Google Shape;286;p21"/>
            <p:cNvSpPr/>
            <p:nvPr/>
          </p:nvSpPr>
          <p:spPr>
            <a:xfrm>
              <a:off x="2859163" y="4520500"/>
              <a:ext cx="1008900" cy="5151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code</a:t>
              </a:r>
              <a:endParaRPr/>
            </a:p>
          </p:txBody>
        </p:sp>
        <p:sp>
          <p:nvSpPr>
            <p:cNvPr id="287" name="Google Shape;287;p21"/>
            <p:cNvSpPr/>
            <p:nvPr/>
          </p:nvSpPr>
          <p:spPr>
            <a:xfrm>
              <a:off x="3999338" y="4520500"/>
              <a:ext cx="1008900" cy="5151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code</a:t>
              </a:r>
              <a:endParaRPr/>
            </a:p>
          </p:txBody>
        </p:sp>
        <p:sp>
          <p:nvSpPr>
            <p:cNvPr id="288" name="Google Shape;288;p21"/>
            <p:cNvSpPr/>
            <p:nvPr/>
          </p:nvSpPr>
          <p:spPr>
            <a:xfrm>
              <a:off x="5139513" y="4520500"/>
              <a:ext cx="1008900" cy="5151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code</a:t>
              </a:r>
              <a:endParaRPr/>
            </a:p>
          </p:txBody>
        </p:sp>
        <p:sp>
          <p:nvSpPr>
            <p:cNvPr id="289" name="Google Shape;289;p21"/>
            <p:cNvSpPr/>
            <p:nvPr/>
          </p:nvSpPr>
          <p:spPr>
            <a:xfrm>
              <a:off x="6284813" y="4520500"/>
              <a:ext cx="1008900" cy="515100"/>
            </a:xfrm>
            <a:prstGeom prst="rect">
              <a:avLst/>
            </a:prstGeom>
            <a:solidFill>
              <a:srgbClr val="FF00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Tests</a:t>
              </a:r>
              <a:endParaRPr/>
            </a:p>
          </p:txBody>
        </p:sp>
        <p:sp>
          <p:nvSpPr>
            <p:cNvPr id="290" name="Google Shape;290;p21"/>
            <p:cNvSpPr txBox="1"/>
            <p:nvPr/>
          </p:nvSpPr>
          <p:spPr>
            <a:xfrm>
              <a:off x="1721550" y="4037150"/>
              <a:ext cx="5574600" cy="400200"/>
            </a:xfrm>
            <a:prstGeom prst="rect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Standard Approach</a:t>
              </a:r>
              <a:endPara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91" name="Google Shape;291;p21"/>
            <p:cNvSpPr txBox="1"/>
            <p:nvPr/>
          </p:nvSpPr>
          <p:spPr>
            <a:xfrm>
              <a:off x="7789325" y="4578450"/>
              <a:ext cx="1171200" cy="35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100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Code feedback</a:t>
              </a:r>
              <a:endPara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cxnSp>
          <p:nvCxnSpPr>
            <p:cNvPr id="292" name="Google Shape;292;p21"/>
            <p:cNvCxnSpPr/>
            <p:nvPr/>
          </p:nvCxnSpPr>
          <p:spPr>
            <a:xfrm rot="10800000">
              <a:off x="7415400" y="4755450"/>
              <a:ext cx="4092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</p:spTree>
  </p:cSld>
  <p:clrMapOvr>
    <a:masterClrMapping/>
  </p:clrMapOvr>
  <p:transition spd="med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2"/>
          <p:cNvSpPr txBox="1"/>
          <p:nvPr>
            <p:ph type="title"/>
          </p:nvPr>
        </p:nvSpPr>
        <p:spPr>
          <a:xfrm>
            <a:off x="1297500" y="393750"/>
            <a:ext cx="71886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/>
              <a:t>How TDD works</a:t>
            </a:r>
            <a:endParaRPr sz="2300"/>
          </a:p>
        </p:txBody>
      </p:sp>
      <p:pic>
        <p:nvPicPr>
          <p:cNvPr id="298" name="Google Shape;29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26475" y="1940025"/>
            <a:ext cx="3791649" cy="2517901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22"/>
          <p:cNvSpPr txBox="1"/>
          <p:nvPr>
            <p:ph idx="1" type="body"/>
          </p:nvPr>
        </p:nvSpPr>
        <p:spPr>
          <a:xfrm>
            <a:off x="1418975" y="887000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The mantra of Test-Driven Development is “red, green, refactor (blue). 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spd="med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3"/>
          <p:cNvSpPr txBox="1"/>
          <p:nvPr>
            <p:ph type="title"/>
          </p:nvPr>
        </p:nvSpPr>
        <p:spPr>
          <a:xfrm>
            <a:off x="1297500" y="393750"/>
            <a:ext cx="71886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/>
              <a:t>TDD is Productive?</a:t>
            </a:r>
            <a:endParaRPr sz="2300"/>
          </a:p>
        </p:txBody>
      </p:sp>
      <p:sp>
        <p:nvSpPr>
          <p:cNvPr id="305" name="Google Shape;305;p23"/>
          <p:cNvSpPr txBox="1"/>
          <p:nvPr>
            <p:ph idx="1" type="body"/>
          </p:nvPr>
        </p:nvSpPr>
        <p:spPr>
          <a:xfrm>
            <a:off x="1418975" y="887000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Yes, the developer will spend a good part of their time writing test code. But that doesn't mean he's less productive because of it.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06" name="Google Shape;306;p23"/>
          <p:cNvSpPr txBox="1"/>
          <p:nvPr>
            <p:ph idx="1" type="body"/>
          </p:nvPr>
        </p:nvSpPr>
        <p:spPr>
          <a:xfrm>
            <a:off x="1297500" y="1958425"/>
            <a:ext cx="6130500" cy="18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Early bug notification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Easy bug diagnosis as the tests pinpoint what went wrong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Keeping the code clean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Easy to read your code for feature implementation or fixes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Less rework</a:t>
            </a:r>
            <a:endParaRPr/>
          </a:p>
        </p:txBody>
      </p:sp>
    </p:spTree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24"/>
          <p:cNvSpPr txBox="1"/>
          <p:nvPr>
            <p:ph type="title"/>
          </p:nvPr>
        </p:nvSpPr>
        <p:spPr>
          <a:xfrm>
            <a:off x="1297500" y="393750"/>
            <a:ext cx="71886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/>
              <a:t>TDD is </a:t>
            </a:r>
            <a:r>
              <a:rPr lang="en-GB" sz="2300"/>
              <a:t>Productive?</a:t>
            </a:r>
            <a:endParaRPr sz="2300"/>
          </a:p>
        </p:txBody>
      </p:sp>
      <p:sp>
        <p:nvSpPr>
          <p:cNvPr id="312" name="Google Shape;312;p24"/>
          <p:cNvSpPr txBox="1"/>
          <p:nvPr>
            <p:ph idx="1" type="body"/>
          </p:nvPr>
        </p:nvSpPr>
        <p:spPr>
          <a:xfrm>
            <a:off x="1426025" y="802350"/>
            <a:ext cx="5877300" cy="3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Academic studies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13" name="Google Shape;313;p24"/>
          <p:cNvSpPr txBox="1"/>
          <p:nvPr/>
        </p:nvSpPr>
        <p:spPr>
          <a:xfrm>
            <a:off x="77575" y="1340425"/>
            <a:ext cx="4882500" cy="22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 structured experiment of test-driven development</a:t>
            </a:r>
            <a:endParaRPr b="1" i="1"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“Experimental results, subject to external validity concerns, tend to indicate that TDD programmers produce higher quality code because they passed 18% more functional black-box test cases. However, the TDD programmers took 16% more time. </a:t>
            </a:r>
            <a:br>
              <a:rPr i="1" lang="en-GB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i="1" lang="en-GB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Statistical analysis of the results showed that a moderate statistical correlation existed between time spent and the resulting quality.“</a:t>
            </a:r>
            <a:endParaRPr i="1"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Laurie Williams</a:t>
            </a:r>
            <a:b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-GB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https://www.sciencedirect.com/science/article/abs/pii/S0950584903002040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4" name="Google Shape;314;p24"/>
          <p:cNvSpPr txBox="1"/>
          <p:nvPr/>
        </p:nvSpPr>
        <p:spPr>
          <a:xfrm>
            <a:off x="4607275" y="2772700"/>
            <a:ext cx="4350600" cy="23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On the Influence of Test-Driven Development on Software Design</a:t>
            </a:r>
            <a:endParaRPr b="1" i="1"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“</a:t>
            </a:r>
            <a:r>
              <a:rPr i="1" lang="en-GB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Results from this study indicate that TDD can be an effective software design approach improving both code-centric aspects such as object decomposition, test coverage, and external quality, and developer-centric aspects including productivity and confidence. In addition, iterative development approaches that include automated testing demonstrated benefits over a more traditional linear approach with manual tests.</a:t>
            </a:r>
            <a:r>
              <a:rPr i="1" lang="en-GB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“</a:t>
            </a:r>
            <a:endParaRPr i="1"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D.S. Janzen</a:t>
            </a:r>
            <a:br>
              <a:rPr lang="en-GB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https://ieeexplore.ieee.org/abstract/document/1617340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ransition spd="med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5"/>
          <p:cNvSpPr txBox="1"/>
          <p:nvPr>
            <p:ph type="title"/>
          </p:nvPr>
        </p:nvSpPr>
        <p:spPr>
          <a:xfrm>
            <a:off x="1297500" y="393750"/>
            <a:ext cx="71886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/>
              <a:t>TDD is Productive?</a:t>
            </a:r>
            <a:endParaRPr sz="2300"/>
          </a:p>
        </p:txBody>
      </p:sp>
      <p:sp>
        <p:nvSpPr>
          <p:cNvPr id="320" name="Google Shape;320;p25"/>
          <p:cNvSpPr txBox="1"/>
          <p:nvPr>
            <p:ph idx="1" type="body"/>
          </p:nvPr>
        </p:nvSpPr>
        <p:spPr>
          <a:xfrm>
            <a:off x="1426025" y="802350"/>
            <a:ext cx="5877300" cy="3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Academic studies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21" name="Google Shape;321;p25"/>
          <p:cNvSpPr txBox="1"/>
          <p:nvPr/>
        </p:nvSpPr>
        <p:spPr>
          <a:xfrm>
            <a:off x="173025" y="2784150"/>
            <a:ext cx="39204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 Comparative Case Study on the Impact of Test-Driven Development on Program Design and Test Coverage</a:t>
            </a:r>
            <a:endParaRPr b="1" i="1"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b="1" i="1" lang="en-GB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-GB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Maria Siniaalto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2" name="Google Shape;322;p25"/>
          <p:cNvSpPr txBox="1"/>
          <p:nvPr/>
        </p:nvSpPr>
        <p:spPr>
          <a:xfrm>
            <a:off x="4572000" y="2899650"/>
            <a:ext cx="43506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Guest Editors' Introduction: TDD--The Art of Fearless Programming</a:t>
            </a:r>
            <a:br>
              <a:rPr b="1" i="1" lang="en-GB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</a:br>
            <a:br>
              <a:rPr lang="en-GB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-GB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Ron Jeffries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3" name="Google Shape;323;p25"/>
          <p:cNvSpPr txBox="1"/>
          <p:nvPr/>
        </p:nvSpPr>
        <p:spPr>
          <a:xfrm>
            <a:off x="527075" y="1687050"/>
            <a:ext cx="76752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2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“TDD can reduce between 40 and 80% bugs in production</a:t>
            </a:r>
            <a:r>
              <a:rPr b="1" i="1" lang="en-GB" sz="2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...</a:t>
            </a:r>
            <a:r>
              <a:rPr b="1" i="1" lang="en-GB" sz="2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”</a:t>
            </a:r>
            <a:endParaRPr b="1" i="1" sz="2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